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8"/>
  </p:notesMasterIdLst>
  <p:sldIdLst>
    <p:sldId id="258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6" r:id="rId11"/>
    <p:sldId id="267" r:id="rId12"/>
    <p:sldId id="268" r:id="rId13"/>
    <p:sldId id="269" r:id="rId14"/>
    <p:sldId id="276" r:id="rId15"/>
    <p:sldId id="277" r:id="rId16"/>
    <p:sldId id="278" r:id="rId17"/>
    <p:sldId id="279" r:id="rId18"/>
    <p:sldId id="290" r:id="rId19"/>
    <p:sldId id="291" r:id="rId20"/>
    <p:sldId id="292" r:id="rId21"/>
    <p:sldId id="288" r:id="rId22"/>
    <p:sldId id="289" r:id="rId23"/>
    <p:sldId id="270" r:id="rId24"/>
    <p:sldId id="271" r:id="rId25"/>
    <p:sldId id="272" r:id="rId26"/>
    <p:sldId id="274" r:id="rId27"/>
    <p:sldId id="273" r:id="rId28"/>
    <p:sldId id="275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44CB5B26-938E-4A6B-BC69-9F36792605F7}">
          <p14:sldIdLst>
            <p14:sldId id="258"/>
            <p14:sldId id="257"/>
          </p14:sldIdLst>
        </p14:section>
        <p14:section name="1" id="{10EA2DC1-7568-43FC-9E94-B7A788A668C6}">
          <p14:sldIdLst>
            <p14:sldId id="259"/>
            <p14:sldId id="260"/>
            <p14:sldId id="261"/>
            <p14:sldId id="262"/>
            <p14:sldId id="265"/>
            <p14:sldId id="263"/>
            <p14:sldId id="264"/>
          </p14:sldIdLst>
        </p14:section>
        <p14:section name="2" id="{097DB75A-B7AA-4165-B2A4-6F04067EF4D5}">
          <p14:sldIdLst>
            <p14:sldId id="266"/>
            <p14:sldId id="267"/>
            <p14:sldId id="268"/>
            <p14:sldId id="269"/>
            <p14:sldId id="276"/>
            <p14:sldId id="277"/>
            <p14:sldId id="278"/>
            <p14:sldId id="279"/>
            <p14:sldId id="290"/>
            <p14:sldId id="291"/>
            <p14:sldId id="292"/>
            <p14:sldId id="288"/>
            <p14:sldId id="289"/>
          </p14:sldIdLst>
        </p14:section>
        <p14:section name="3" id="{B981965A-C87A-4E0D-A26F-8AE90D739DD6}">
          <p14:sldIdLst>
            <p14:sldId id="270"/>
            <p14:sldId id="271"/>
            <p14:sldId id="272"/>
            <p14:sldId id="274"/>
            <p14:sldId id="273"/>
            <p14:sldId id="275"/>
          </p14:sldIdLst>
        </p14:section>
        <p14:section name="4" id="{71DD92A5-8CD4-4313-8D51-34D803554AEC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520D"/>
    <a:srgbClr val="F8E1B2"/>
    <a:srgbClr val="F8D2AB"/>
    <a:srgbClr val="F2C076"/>
    <a:srgbClr val="EDA945"/>
    <a:srgbClr val="156082"/>
    <a:srgbClr val="F5D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45" autoAdjust="0"/>
    <p:restoredTop sz="94660"/>
  </p:normalViewPr>
  <p:slideViewPr>
    <p:cSldViewPr snapToGrid="0">
      <p:cViewPr>
        <p:scale>
          <a:sx n="53" d="100"/>
          <a:sy n="53" d="100"/>
        </p:scale>
        <p:origin x="1436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0323B03-3BA4-4A0C-BD7C-9004BE7FC5E9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0A0C2A9-972B-456E-86FE-61C1E462FB04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8846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62265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17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76640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18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2686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19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06488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20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2581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21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57867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22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9820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1253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10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7244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11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57113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12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5934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13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76137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14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03660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15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96800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sz="1800" kern="1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0C2A9-972B-456E-86FE-61C1E462FB04}" type="slidenum">
              <a:rPr lang="ar-SA" smtClean="0"/>
              <a:t>16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7423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39323AE-E412-11CF-60C9-EB25D7E8D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D816FBE0-D9B4-7B10-09CE-5CE6A70D0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186D004A-D501-A71B-7CE2-FCB357ED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7C9B9770-7804-E518-4263-B21291A35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0F1A890-9459-9C25-134C-A3AD9C20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2260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B745ECA-F7F0-0251-E080-6BC04AAD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73D2A4E5-D73E-A798-6A75-A22E81279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1C0B68A2-858F-479E-6B15-C38E404F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3E0A33F3-4331-8693-B146-3623B6E15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38765D1-69AD-CEF8-4558-EB65A13B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1851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AD2A4CFB-6F0B-FE2E-1891-9DD34A9C7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0A95BE55-E187-EA9D-4339-BB4938560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7FFC76E-9E3E-47D5-2570-81C31D54E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0A6539AF-DF32-3B92-047A-6514AC5B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2BFCF41-376F-3645-DEC8-547EEBEE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548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36F4F27-7DF7-2250-8F60-504924BF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A62F135-FF4C-3F0D-6680-CAA12472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978ED54A-D5B5-659A-1E12-4907DDFE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37138BD5-571C-61EE-C1D5-137B7964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FAD54765-DA16-8AF1-B11F-2EEC8C2B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5963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D581833-4BA1-A3C8-93F3-CF52CA7C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2D9290AC-812A-F360-4EFA-0658CCBD8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9DB84889-B5D9-47DC-CF9D-18DC9F8B1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062C57AF-A38C-8E47-6526-614B1387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40CA037-4C2A-E709-AA45-63707F18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031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2718476-C884-5942-E500-97C3B956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805C5E1-D756-842A-67CC-72ED9208C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1FE8AC73-FD66-5DFF-F886-E2A55C1EA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999B3307-73BB-90B6-030D-2F653088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D15F12A5-DE33-3F6A-6CC3-5977BD47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BFC284E9-4FD7-0DAE-D3A6-17C903A4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99850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8B2808F-2335-D602-FA6F-E57B8780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F3218CE5-D873-0A76-9130-879CF0667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B5E18343-7ECD-5FA6-B194-AA409EBBF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7E520B53-FB24-EC30-5B90-D298A6E07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D5DA8220-D65A-82F6-BF9F-CC31F3265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DBA86549-71DA-416C-D8A0-DC4C0A76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B4C5BFC2-1ADC-8CDE-CD35-D4116C28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966B52D4-AEF5-AE18-B9D3-45A76BDA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0951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1A87C72-1DCD-4443-FB6D-49A97E827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15328B78-9376-5D98-A3EC-A0A7C74F3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9943F0F6-2054-8788-63DE-D136667B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934D7674-EC4A-CEDF-243C-0481F454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3287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C91B3205-2CD2-28FE-CD6B-86DDC507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57164369-77C9-353E-709D-B0EB6633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D22ACA0-51A7-2D67-E813-4C85EEE7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5273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33712EA-C544-86F6-6DD9-F6FFF574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384DD4D-6922-100F-4845-029606EAB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92257FCA-657E-46F0-00E1-F97C4E867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A22F9E1D-F9C7-F03F-6BD1-83DEA9271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B204D897-F988-FC9F-E909-D94C115E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D8B25CF0-51BD-0336-D378-C676B8D9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6500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A6721F1-26B7-2AC7-F328-AC9D8A74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BBB9A626-D698-7F55-5D50-581AF9257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A68AB2B1-55F2-B673-99B8-CC16D0380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4AAAE320-740D-3B8F-C82F-81BDE940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589FA163-28FB-5BFF-6C64-9BCBE06C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44717494-11A4-E594-21C8-DFC6B767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3002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C27FA4EB-E6BE-95CD-E3A0-5E326EBB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55C3ED3C-0B93-FB07-976B-3AE7C4424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0C04016-3A5C-C360-50D0-EBCFE52FD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D65E7D-6E95-4057-AB7B-08C413A34290}" type="datetimeFigureOut">
              <a:rPr lang="ar-SA" smtClean="0"/>
              <a:t>14/04/46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2837E29E-3A31-8907-2564-0B18180DC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7EA95FC4-5D13-203D-9D6B-3EC6621C3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BA3AC6-0A03-4205-B48E-53E8F17B168E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2642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3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40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1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43.png"/><Relationship Id="rId4" Type="http://schemas.openxmlformats.org/officeDocument/2006/relationships/image" Target="../media/image30.sv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4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4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46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49.png"/><Relationship Id="rId5" Type="http://schemas.openxmlformats.org/officeDocument/2006/relationships/image" Target="../media/image31.png"/><Relationship Id="rId10" Type="http://schemas.openxmlformats.org/officeDocument/2006/relationships/image" Target="../media/image48.png"/><Relationship Id="rId4" Type="http://schemas.openxmlformats.org/officeDocument/2006/relationships/image" Target="../media/image30.sv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51.png"/><Relationship Id="rId4" Type="http://schemas.openxmlformats.org/officeDocument/2006/relationships/image" Target="../media/image30.sv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54.png"/><Relationship Id="rId5" Type="http://schemas.openxmlformats.org/officeDocument/2006/relationships/image" Target="../media/image31.png"/><Relationship Id="rId10" Type="http://schemas.openxmlformats.org/officeDocument/2006/relationships/image" Target="../media/image53.png"/><Relationship Id="rId4" Type="http://schemas.openxmlformats.org/officeDocument/2006/relationships/image" Target="../media/image30.sv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9900"/>
            <a:ext cx="9144000" cy="838200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54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Bakery Database</a:t>
            </a:r>
            <a:endParaRPr lang="ar-SA" sz="54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B41941C6-4C89-0537-EE6C-48E77B0B97B9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343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Create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Products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 Table 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457B6BCB-04C3-2CED-AFA8-C81D489D48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" r="54494" b="333"/>
          <a:stretch/>
        </p:blipFill>
        <p:spPr>
          <a:xfrm>
            <a:off x="355030" y="2092845"/>
            <a:ext cx="4168238" cy="3527548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7" name="image5.png">
            <a:extLst>
              <a:ext uri="{FF2B5EF4-FFF2-40B4-BE49-F238E27FC236}">
                <a16:creationId xmlns:a16="http://schemas.microsoft.com/office/drawing/2014/main" id="{E2B40F8F-6E42-E057-117C-C9578D379F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" r="8663"/>
          <a:stretch/>
        </p:blipFill>
        <p:spPr>
          <a:xfrm>
            <a:off x="4896852" y="1973179"/>
            <a:ext cx="6940118" cy="3647214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sp>
        <p:nvSpPr>
          <p:cNvPr id="4" name="مربع نص 3">
            <a:extLst>
              <a:ext uri="{FF2B5EF4-FFF2-40B4-BE49-F238E27FC236}">
                <a16:creationId xmlns:a16="http://schemas.microsoft.com/office/drawing/2014/main" id="{BC0947EA-D230-C8C1-04DF-666EA9B1094B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6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154016" y="1293246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Insert data into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Products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 Table 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457B6BCB-04C3-2CED-AFA8-C81D489D48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r="19177" b="21982"/>
          <a:stretch/>
        </p:blipFill>
        <p:spPr>
          <a:xfrm>
            <a:off x="257299" y="1760401"/>
            <a:ext cx="7924800" cy="2070892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7" name="image5.png">
            <a:extLst>
              <a:ext uri="{FF2B5EF4-FFF2-40B4-BE49-F238E27FC236}">
                <a16:creationId xmlns:a16="http://schemas.microsoft.com/office/drawing/2014/main" id="{E2B40F8F-6E42-E057-117C-C9578D379F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" r="9270" b="-68"/>
          <a:stretch/>
        </p:blipFill>
        <p:spPr>
          <a:xfrm>
            <a:off x="5872227" y="3596395"/>
            <a:ext cx="6227740" cy="2906973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sp>
        <p:nvSpPr>
          <p:cNvPr id="4" name="مربع نص 3">
            <a:extLst>
              <a:ext uri="{FF2B5EF4-FFF2-40B4-BE49-F238E27FC236}">
                <a16:creationId xmlns:a16="http://schemas.microsoft.com/office/drawing/2014/main" id="{CD506346-8801-4DD1-0280-A1BFE8931564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56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1" y="1358981"/>
            <a:ext cx="4539342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Create a Trigger for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Price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Validation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457B6BCB-04C3-2CED-AFA8-C81D489D48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3" r="42720" b="12653"/>
          <a:stretch/>
        </p:blipFill>
        <p:spPr>
          <a:xfrm>
            <a:off x="355030" y="2155372"/>
            <a:ext cx="4539342" cy="2743200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7" name="image5.png">
            <a:extLst>
              <a:ext uri="{FF2B5EF4-FFF2-40B4-BE49-F238E27FC236}">
                <a16:creationId xmlns:a16="http://schemas.microsoft.com/office/drawing/2014/main" id="{E2B40F8F-6E42-E057-117C-C9578D379F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t="-859" r="4257" b="190"/>
          <a:stretch/>
        </p:blipFill>
        <p:spPr>
          <a:xfrm>
            <a:off x="2955966" y="4173735"/>
            <a:ext cx="9144001" cy="1965388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sp>
        <p:nvSpPr>
          <p:cNvPr id="4" name="مربع نص 3">
            <a:extLst>
              <a:ext uri="{FF2B5EF4-FFF2-40B4-BE49-F238E27FC236}">
                <a16:creationId xmlns:a16="http://schemas.microsoft.com/office/drawing/2014/main" id="{0D924A20-8520-9889-D199-39E336E5F7FC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50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1" y="1358981"/>
            <a:ext cx="4539342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Test Trigger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457B6BCB-04C3-2CED-AFA8-C81D489D48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-1198" r="60972" b="1198"/>
          <a:stretch/>
        </p:blipFill>
        <p:spPr>
          <a:xfrm>
            <a:off x="1419923" y="2206194"/>
            <a:ext cx="4539342" cy="2743200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7" name="image5.png">
            <a:extLst>
              <a:ext uri="{FF2B5EF4-FFF2-40B4-BE49-F238E27FC236}">
                <a16:creationId xmlns:a16="http://schemas.microsoft.com/office/drawing/2014/main" id="{E2B40F8F-6E42-E057-117C-C9578D379F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" r="61107" b="2084"/>
          <a:stretch/>
        </p:blipFill>
        <p:spPr>
          <a:xfrm>
            <a:off x="6589020" y="2206194"/>
            <a:ext cx="4183057" cy="2794022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sp>
        <p:nvSpPr>
          <p:cNvPr id="4" name="مربع نص 3">
            <a:extLst>
              <a:ext uri="{FF2B5EF4-FFF2-40B4-BE49-F238E27FC236}">
                <a16:creationId xmlns:a16="http://schemas.microsoft.com/office/drawing/2014/main" id="{F5E475AD-FD3F-C518-B17F-65383D2C06A9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06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1" y="1358981"/>
            <a:ext cx="5192750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Create a Trigger for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Quantity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Tracking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457B6BCB-04C3-2CED-AFA8-C81D489D48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t="596" r="36588" b="28785"/>
          <a:stretch/>
        </p:blipFill>
        <p:spPr>
          <a:xfrm>
            <a:off x="2112068" y="2434788"/>
            <a:ext cx="7564099" cy="2850217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sp>
        <p:nvSpPr>
          <p:cNvPr id="4" name="مربع نص 3">
            <a:extLst>
              <a:ext uri="{FF2B5EF4-FFF2-40B4-BE49-F238E27FC236}">
                <a16:creationId xmlns:a16="http://schemas.microsoft.com/office/drawing/2014/main" id="{F0B2B91E-8E47-021B-93A0-80F4C497D750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831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1" y="1358981"/>
            <a:ext cx="5192750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Trigger for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Quantity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Tracking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CB91D54-8FD3-3B40-C053-B4176562985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32042"/>
          <a:stretch/>
        </p:blipFill>
        <p:spPr>
          <a:xfrm>
            <a:off x="618028" y="1915551"/>
            <a:ext cx="8298482" cy="1005780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</p:pic>
      <p:pic>
        <p:nvPicPr>
          <p:cNvPr id="7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6ABF05-2DDB-0FBB-AA30-7E4DAC00950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-311" r="40886"/>
          <a:stretch/>
        </p:blipFill>
        <p:spPr>
          <a:xfrm>
            <a:off x="4474697" y="2921331"/>
            <a:ext cx="5334321" cy="3846859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F666C7C5-DF67-A1AF-10BF-38B4B33D1E69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33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55030" y="1497479"/>
            <a:ext cx="5192750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Create a Trigger </a:t>
            </a:r>
            <a:r>
              <a:rPr lang="en-US" sz="2000" dirty="0" err="1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after_products_update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457B6BCB-04C3-2CED-AFA8-C81D489D48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" r="54578" b="2376"/>
          <a:stretch/>
        </p:blipFill>
        <p:spPr>
          <a:xfrm>
            <a:off x="3313915" y="2135727"/>
            <a:ext cx="4726113" cy="382568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</p:pic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sp>
        <p:nvSpPr>
          <p:cNvPr id="4" name="مربع نص 3">
            <a:extLst>
              <a:ext uri="{FF2B5EF4-FFF2-40B4-BE49-F238E27FC236}">
                <a16:creationId xmlns:a16="http://schemas.microsoft.com/office/drawing/2014/main" id="{6F09AA47-494E-151B-C008-92BFC14ED273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34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1" y="1358981"/>
            <a:ext cx="4539342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Test Trigger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457B6BCB-04C3-2CED-AFA8-C81D489D48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0"/>
          <a:stretch/>
        </p:blipFill>
        <p:spPr>
          <a:xfrm>
            <a:off x="1810216" y="2356415"/>
            <a:ext cx="4539342" cy="2743200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7" name="image5.png">
            <a:extLst>
              <a:ext uri="{FF2B5EF4-FFF2-40B4-BE49-F238E27FC236}">
                <a16:creationId xmlns:a16="http://schemas.microsoft.com/office/drawing/2014/main" id="{E2B40F8F-6E42-E057-117C-C9578D379F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9415" b="1819"/>
          <a:stretch/>
        </p:blipFill>
        <p:spPr>
          <a:xfrm>
            <a:off x="7168883" y="2102003"/>
            <a:ext cx="3419897" cy="3640873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sp>
        <p:nvSpPr>
          <p:cNvPr id="4" name="مربع نص 3">
            <a:extLst>
              <a:ext uri="{FF2B5EF4-FFF2-40B4-BE49-F238E27FC236}">
                <a16:creationId xmlns:a16="http://schemas.microsoft.com/office/drawing/2014/main" id="{54E2663D-B1FA-6B55-C813-157D275F95B9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8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1" y="1358981"/>
            <a:ext cx="5192750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Create a Trigger for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Auditing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1">
            <a:extLst>
              <a:ext uri="{FF2B5EF4-FFF2-40B4-BE49-F238E27FC236}">
                <a16:creationId xmlns:a16="http://schemas.microsoft.com/office/drawing/2014/main" id="{C92B2DB0-EE76-1450-1C5C-B54300F2E7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92" t="1" r="49319" b="21510"/>
          <a:stretch/>
        </p:blipFill>
        <p:spPr bwMode="auto">
          <a:xfrm>
            <a:off x="216430" y="2386077"/>
            <a:ext cx="4862015" cy="3133245"/>
          </a:xfrm>
          <a:prstGeom prst="rect">
            <a:avLst/>
          </a:prstGeom>
          <a:ln w="57150">
            <a:solidFill>
              <a:srgbClr val="85520D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0CC666E-E63E-FECF-1083-A4136A6A2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8663" y="2270028"/>
            <a:ext cx="6676907" cy="1578254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1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B382473-76D8-A1DB-A8A6-CBC2A80D05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1990"/>
          <a:stretch/>
        </p:blipFill>
        <p:spPr>
          <a:xfrm>
            <a:off x="5298662" y="4028938"/>
            <a:ext cx="6676907" cy="1682673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1A4130CD-EEDF-EF2E-F439-0071D58F4624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438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1" y="1358981"/>
            <a:ext cx="5192750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Create a Trigger for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Auditing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1">
            <a:extLst>
              <a:ext uri="{FF2B5EF4-FFF2-40B4-BE49-F238E27FC236}">
                <a16:creationId xmlns:a16="http://schemas.microsoft.com/office/drawing/2014/main" id="{C92B2DB0-EE76-1450-1C5C-B54300F2E7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11199" b="21138"/>
          <a:stretch/>
        </p:blipFill>
        <p:spPr bwMode="auto">
          <a:xfrm>
            <a:off x="3274476" y="1904326"/>
            <a:ext cx="5643047" cy="2470931"/>
          </a:xfrm>
          <a:prstGeom prst="rect">
            <a:avLst/>
          </a:prstGeom>
          <a:ln w="57150">
            <a:solidFill>
              <a:srgbClr val="85520D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0CC666E-E63E-FECF-1083-A4136A6A2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0017" y="4534583"/>
            <a:ext cx="8855503" cy="1272978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ACD37411-7427-2F10-FB60-39B7D0CD78B7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7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836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Bakery Database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1458686" y="1763486"/>
            <a:ext cx="93181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rgbClr val="85520D"/>
                </a:solidFill>
              </a:rPr>
              <a:t>In this environment there are many information they should be organized and stored  So, we create database has four tables for primary information. </a:t>
            </a:r>
            <a:r>
              <a:rPr lang="ar-SA" dirty="0">
                <a:solidFill>
                  <a:srgbClr val="85520D"/>
                </a:solidFill>
              </a:rPr>
              <a:t> </a:t>
            </a:r>
          </a:p>
        </p:txBody>
      </p:sp>
      <p:pic>
        <p:nvPicPr>
          <p:cNvPr id="5" name="رسم 4" descr="ذكر طهاه مع تعبئة خالصة">
            <a:extLst>
              <a:ext uri="{FF2B5EF4-FFF2-40B4-BE49-F238E27FC236}">
                <a16:creationId xmlns:a16="http://schemas.microsoft.com/office/drawing/2014/main" id="{225E04AF-7807-59A4-7CC9-B4F3DB195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5514" y="3429000"/>
            <a:ext cx="914400" cy="914400"/>
          </a:xfrm>
          <a:prstGeom prst="rect">
            <a:avLst/>
          </a:prstGeom>
        </p:spPr>
      </p:pic>
      <p:pic>
        <p:nvPicPr>
          <p:cNvPr id="7" name="رسم 6" descr="محفظة خطوط عريضة">
            <a:extLst>
              <a:ext uri="{FF2B5EF4-FFF2-40B4-BE49-F238E27FC236}">
                <a16:creationId xmlns:a16="http://schemas.microsoft.com/office/drawing/2014/main" id="{3EEAA109-18A4-B988-5B34-B0864D254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5509" y="3490331"/>
            <a:ext cx="914400" cy="914400"/>
          </a:xfrm>
          <a:prstGeom prst="rect">
            <a:avLst/>
          </a:prstGeom>
        </p:spPr>
      </p:pic>
      <p:pic>
        <p:nvPicPr>
          <p:cNvPr id="11" name="رسم 10" descr="بحث في المخزون خطوط عريضة">
            <a:extLst>
              <a:ext uri="{FF2B5EF4-FFF2-40B4-BE49-F238E27FC236}">
                <a16:creationId xmlns:a16="http://schemas.microsoft.com/office/drawing/2014/main" id="{B8C923C7-9684-031C-94C4-8903B00AB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960430" y="3461491"/>
            <a:ext cx="914400" cy="914400"/>
          </a:xfrm>
          <a:prstGeom prst="rect">
            <a:avLst/>
          </a:prstGeom>
        </p:spPr>
      </p:pic>
      <p:grpSp>
        <p:nvGrpSpPr>
          <p:cNvPr id="20" name="مجموعة 19">
            <a:extLst>
              <a:ext uri="{FF2B5EF4-FFF2-40B4-BE49-F238E27FC236}">
                <a16:creationId xmlns:a16="http://schemas.microsoft.com/office/drawing/2014/main" id="{4AD8986A-82C0-EE65-CA14-88033E576BFE}"/>
              </a:ext>
            </a:extLst>
          </p:cNvPr>
          <p:cNvGrpSpPr/>
          <p:nvPr/>
        </p:nvGrpSpPr>
        <p:grpSpPr>
          <a:xfrm>
            <a:off x="4298351" y="3461491"/>
            <a:ext cx="1197428" cy="1052508"/>
            <a:chOff x="8507061" y="4681470"/>
            <a:chExt cx="1637784" cy="1371600"/>
          </a:xfrm>
        </p:grpSpPr>
        <p:pic>
          <p:nvPicPr>
            <p:cNvPr id="15" name="رسم 14" descr="خبز فرنسي خطوط عريضة">
              <a:extLst>
                <a:ext uri="{FF2B5EF4-FFF2-40B4-BE49-F238E27FC236}">
                  <a16:creationId xmlns:a16="http://schemas.microsoft.com/office/drawing/2014/main" id="{569B96CA-F241-53E2-BC00-28B207120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7" name="رسم 16" descr="كعك مملح خطوط عريضة">
              <a:extLst>
                <a:ext uri="{FF2B5EF4-FFF2-40B4-BE49-F238E27FC236}">
                  <a16:creationId xmlns:a16="http://schemas.microsoft.com/office/drawing/2014/main" id="{8B1D4669-D6E2-070A-0B67-F490B1F42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9" name="رسم 18" descr="قطعة كيك خطوط عريضة">
              <a:extLst>
                <a:ext uri="{FF2B5EF4-FFF2-40B4-BE49-F238E27FC236}">
                  <a16:creationId xmlns:a16="http://schemas.microsoft.com/office/drawing/2014/main" id="{0E57C244-0B3F-7B0A-760E-E8960F76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مربع نص 20">
            <a:extLst>
              <a:ext uri="{FF2B5EF4-FFF2-40B4-BE49-F238E27FC236}">
                <a16:creationId xmlns:a16="http://schemas.microsoft.com/office/drawing/2014/main" id="{64AAA303-C8F4-D52D-F234-B2C7B9A3F44C}"/>
              </a:ext>
            </a:extLst>
          </p:cNvPr>
          <p:cNvSpPr txBox="1"/>
          <p:nvPr/>
        </p:nvSpPr>
        <p:spPr>
          <a:xfrm>
            <a:off x="1317170" y="4343400"/>
            <a:ext cx="16220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Employees Table</a:t>
            </a:r>
            <a:endParaRPr lang="ar-SA" dirty="0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4DEDC39D-A436-B1DF-677D-19325FA34172}"/>
              </a:ext>
            </a:extLst>
          </p:cNvPr>
          <p:cNvSpPr txBox="1"/>
          <p:nvPr/>
        </p:nvSpPr>
        <p:spPr>
          <a:xfrm>
            <a:off x="4107100" y="4343400"/>
            <a:ext cx="1567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D1E055B8-AD9A-68D4-A2D1-E3397C2DDE0B}"/>
              </a:ext>
            </a:extLst>
          </p:cNvPr>
          <p:cNvSpPr txBox="1"/>
          <p:nvPr/>
        </p:nvSpPr>
        <p:spPr>
          <a:xfrm>
            <a:off x="7048556" y="4375891"/>
            <a:ext cx="1768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Order Invoice table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8FAB5680-80EB-1E59-6DCD-6DBEE3ABA55E}"/>
              </a:ext>
            </a:extLst>
          </p:cNvPr>
          <p:cNvSpPr txBox="1"/>
          <p:nvPr/>
        </p:nvSpPr>
        <p:spPr>
          <a:xfrm>
            <a:off x="9633858" y="4375890"/>
            <a:ext cx="1567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Sales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</a:p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table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9DF34A7-F6D2-6000-949C-190F0AC11D42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78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1" y="1358981"/>
            <a:ext cx="5192750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Test Trigger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pic>
        <p:nvPicPr>
          <p:cNvPr id="7" name="Picture 1">
            <a:extLst>
              <a:ext uri="{FF2B5EF4-FFF2-40B4-BE49-F238E27FC236}">
                <a16:creationId xmlns:a16="http://schemas.microsoft.com/office/drawing/2014/main" id="{B0CC666E-E63E-FECF-1083-A4136A6A22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6" r="27364" b="9960"/>
          <a:stretch/>
        </p:blipFill>
        <p:spPr>
          <a:xfrm>
            <a:off x="4662384" y="2012800"/>
            <a:ext cx="7237351" cy="1341074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D54FF3A6-8187-8FDC-BBBD-5DD9DF6FC9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4774" b="35270"/>
          <a:stretch/>
        </p:blipFill>
        <p:spPr bwMode="auto">
          <a:xfrm>
            <a:off x="771145" y="1989598"/>
            <a:ext cx="3695717" cy="1340286"/>
          </a:xfrm>
          <a:prstGeom prst="rect">
            <a:avLst/>
          </a:prstGeom>
          <a:ln w="57150">
            <a:solidFill>
              <a:srgbClr val="85520D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DF459EC-8A8B-2133-F116-145E0633344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12043" b="7766"/>
          <a:stretch/>
        </p:blipFill>
        <p:spPr>
          <a:xfrm>
            <a:off x="2699296" y="3608289"/>
            <a:ext cx="6385328" cy="2121907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DC7214E5-98EA-9473-B40D-FFE38333BDD2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96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1" y="1358981"/>
            <a:ext cx="8055428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Select from  Product table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8BE0E09-865E-7173-CE64-F6C3E8CF5B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0669" y="1897479"/>
            <a:ext cx="8870661" cy="3901605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12" name="مربع نص 11">
            <a:extLst>
              <a:ext uri="{FF2B5EF4-FFF2-40B4-BE49-F238E27FC236}">
                <a16:creationId xmlns:a16="http://schemas.microsoft.com/office/drawing/2014/main" id="{9D2ECB63-23E4-0D43-44FC-BA04EE118B21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77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1" y="1358981"/>
            <a:ext cx="8055428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Select Where from  Product table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972160" y="5961408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5520D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Raghad Hassan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F4D061FA-0378-8F95-AD8C-B79D0BDE121E}"/>
              </a:ext>
            </a:extLst>
          </p:cNvPr>
          <p:cNvGrpSpPr/>
          <p:nvPr/>
        </p:nvGrpSpPr>
        <p:grpSpPr>
          <a:xfrm>
            <a:off x="92033" y="5938178"/>
            <a:ext cx="942110" cy="847786"/>
            <a:chOff x="8507061" y="4681470"/>
            <a:chExt cx="1637784" cy="1371600"/>
          </a:xfrm>
        </p:grpSpPr>
        <p:pic>
          <p:nvPicPr>
            <p:cNvPr id="9" name="رسم 8" descr="خبز فرنسي خطوط عريضة">
              <a:extLst>
                <a:ext uri="{FF2B5EF4-FFF2-40B4-BE49-F238E27FC236}">
                  <a16:creationId xmlns:a16="http://schemas.microsoft.com/office/drawing/2014/main" id="{4619F5D8-D493-7799-DBBE-5C6FACF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15858">
              <a:off x="8773244" y="5138670"/>
              <a:ext cx="914400" cy="914400"/>
            </a:xfrm>
            <a:prstGeom prst="rect">
              <a:avLst/>
            </a:prstGeom>
          </p:spPr>
        </p:pic>
        <p:pic>
          <p:nvPicPr>
            <p:cNvPr id="10" name="رسم 9" descr="كعك مملح خطوط عريضة">
              <a:extLst>
                <a:ext uri="{FF2B5EF4-FFF2-40B4-BE49-F238E27FC236}">
                  <a16:creationId xmlns:a16="http://schemas.microsoft.com/office/drawing/2014/main" id="{A7145C49-5A80-0C66-E848-6CC2641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07061" y="4681470"/>
              <a:ext cx="914400" cy="914400"/>
            </a:xfrm>
            <a:prstGeom prst="rect">
              <a:avLst/>
            </a:prstGeom>
          </p:spPr>
        </p:pic>
        <p:pic>
          <p:nvPicPr>
            <p:cNvPr id="11" name="رسم 10" descr="قطعة كيك خطوط عريضة">
              <a:extLst>
                <a:ext uri="{FF2B5EF4-FFF2-40B4-BE49-F238E27FC236}">
                  <a16:creationId xmlns:a16="http://schemas.microsoft.com/office/drawing/2014/main" id="{41758F25-F9F6-E3BC-9E60-86A4A0C7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0445" y="4719053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5319E21-1347-266C-3A5C-9603DBAF6F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502"/>
          <a:stretch/>
        </p:blipFill>
        <p:spPr bwMode="auto">
          <a:xfrm>
            <a:off x="1615879" y="2067471"/>
            <a:ext cx="9241791" cy="3655131"/>
          </a:xfrm>
          <a:prstGeom prst="rect">
            <a:avLst/>
          </a:prstGeom>
          <a:ln w="57150">
            <a:solidFill>
              <a:srgbClr val="85520D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7556C3BD-EC2C-3C05-0B49-E31021F9AFDC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034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Order Invoice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Create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Order Invoice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Table 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Kholod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Madini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رسم 7" descr="محفظة خطوط عريضة">
            <a:extLst>
              <a:ext uri="{FF2B5EF4-FFF2-40B4-BE49-F238E27FC236}">
                <a16:creationId xmlns:a16="http://schemas.microsoft.com/office/drawing/2014/main" id="{118C2C11-85E2-0D51-F332-4AE9F09AD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4211"/>
            <a:ext cx="914400" cy="91440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AE17B0EE-8E01-8E0C-6284-493DF1ABD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" t="19569" r="15109" b="55130"/>
          <a:stretch/>
        </p:blipFill>
        <p:spPr>
          <a:xfrm>
            <a:off x="1630523" y="4309350"/>
            <a:ext cx="10212610" cy="1621496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CD3EF7CE-2103-A0BD-1DE1-E1F062082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20241" r="63224" b="45164"/>
          <a:stretch/>
        </p:blipFill>
        <p:spPr>
          <a:xfrm>
            <a:off x="857496" y="2192359"/>
            <a:ext cx="4395730" cy="2214391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73F0FA91-B5FA-F85D-6E31-BC18D4EF8108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21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Order Invoice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Insert data into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Order Invoice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Table 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Kholod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Madini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رسم 7" descr="محفظة خطوط عريضة">
            <a:extLst>
              <a:ext uri="{FF2B5EF4-FFF2-40B4-BE49-F238E27FC236}">
                <a16:creationId xmlns:a16="http://schemas.microsoft.com/office/drawing/2014/main" id="{118C2C11-85E2-0D51-F332-4AE9F09AD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4211"/>
            <a:ext cx="914400" cy="91440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27E8A5CD-50F9-7485-2DD0-A875481A7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" t="21847" r="2731" b="44900"/>
          <a:stretch/>
        </p:blipFill>
        <p:spPr>
          <a:xfrm>
            <a:off x="5087940" y="4070919"/>
            <a:ext cx="6246564" cy="2280492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112D3F67-21C2-1B16-7AD7-FD410EE4E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" t="20318" r="13442" b="52128"/>
          <a:stretch/>
        </p:blipFill>
        <p:spPr>
          <a:xfrm>
            <a:off x="1035586" y="1996720"/>
            <a:ext cx="5497417" cy="1889656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D5CB4EC3-D8E2-4B3F-F872-64DE4D9121AC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58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Order Invoice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Select from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Order Invoice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Table 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Kholod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Madini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رسم 7" descr="محفظة خطوط عريضة">
            <a:extLst>
              <a:ext uri="{FF2B5EF4-FFF2-40B4-BE49-F238E27FC236}">
                <a16:creationId xmlns:a16="http://schemas.microsoft.com/office/drawing/2014/main" id="{118C2C11-85E2-0D51-F332-4AE9F09AD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4211"/>
            <a:ext cx="914400" cy="91440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01AF0859-14C5-6B42-C54C-C5D45A4B9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28113" r="13617" b="20785"/>
          <a:stretch/>
        </p:blipFill>
        <p:spPr>
          <a:xfrm>
            <a:off x="5894118" y="2440796"/>
            <a:ext cx="6051130" cy="2975180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8889E9F8-D130-B15F-EE84-31B6AA623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29889" r="14986" b="13500"/>
          <a:stretch/>
        </p:blipFill>
        <p:spPr>
          <a:xfrm>
            <a:off x="457200" y="2413572"/>
            <a:ext cx="5385460" cy="3002404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BF70C027-1F53-F342-1E03-8319FA0742C2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28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Order Invoice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Create a Stored Procedure for Insertion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Kholod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Madini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رسم 7" descr="محفظة خطوط عريضة">
            <a:extLst>
              <a:ext uri="{FF2B5EF4-FFF2-40B4-BE49-F238E27FC236}">
                <a16:creationId xmlns:a16="http://schemas.microsoft.com/office/drawing/2014/main" id="{118C2C11-85E2-0D51-F332-4AE9F09AD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4211"/>
            <a:ext cx="914400" cy="91440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1247E785-D4D3-01EE-87CB-653C3851C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t="20317" r="13947" b="27711"/>
          <a:stretch/>
        </p:blipFill>
        <p:spPr>
          <a:xfrm>
            <a:off x="3150918" y="2078558"/>
            <a:ext cx="5486400" cy="3564220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B55AB258-CF67-B535-0C52-AC15919BEA44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550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Order Invoice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457200" y="1367746"/>
            <a:ext cx="9318171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Create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a Stored Procedure for Updating with calling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Kholod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Madini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رسم 7" descr="محفظة خطوط عريضة">
            <a:extLst>
              <a:ext uri="{FF2B5EF4-FFF2-40B4-BE49-F238E27FC236}">
                <a16:creationId xmlns:a16="http://schemas.microsoft.com/office/drawing/2014/main" id="{118C2C11-85E2-0D51-F332-4AE9F09AD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4211"/>
            <a:ext cx="914400" cy="91440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13E2FD96-D3FC-2C23-0FEA-D4F67A87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t="27952" r="32503" b="14054"/>
          <a:stretch/>
        </p:blipFill>
        <p:spPr>
          <a:xfrm>
            <a:off x="457200" y="1842042"/>
            <a:ext cx="4098276" cy="3977277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D42F1E82-9126-77C2-6F4F-B37179B75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" t="29838" r="4586" b="27593"/>
          <a:stretch/>
        </p:blipFill>
        <p:spPr>
          <a:xfrm>
            <a:off x="6769863" y="1579946"/>
            <a:ext cx="4964937" cy="2362133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15DF9F4B-29D6-299A-57E3-7977B79166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29642" r="45783" b="14709"/>
          <a:stretch/>
        </p:blipFill>
        <p:spPr>
          <a:xfrm>
            <a:off x="4810434" y="3830680"/>
            <a:ext cx="4964937" cy="2711624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284AED1A-1DEE-C6DB-8421-BCCBABB25D20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781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Order Invoice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457200" y="1367746"/>
            <a:ext cx="9318171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Create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a Stored Procedure for Deletion with calling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Kholod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Madini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رسم 7" descr="محفظة خطوط عريضة">
            <a:extLst>
              <a:ext uri="{FF2B5EF4-FFF2-40B4-BE49-F238E27FC236}">
                <a16:creationId xmlns:a16="http://schemas.microsoft.com/office/drawing/2014/main" id="{118C2C11-85E2-0D51-F332-4AE9F09AD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4211"/>
            <a:ext cx="914400" cy="91440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13E2FD96-D3FC-2C23-0FEA-D4F67A87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495" r="63430" b="30256"/>
          <a:stretch/>
        </p:blipFill>
        <p:spPr>
          <a:xfrm>
            <a:off x="308758" y="1874395"/>
            <a:ext cx="4337188" cy="3066585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D42F1E82-9126-77C2-6F4F-B37179B75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5" r="23337" b="34730"/>
          <a:stretch/>
        </p:blipFill>
        <p:spPr>
          <a:xfrm>
            <a:off x="4856622" y="1874395"/>
            <a:ext cx="5828647" cy="1835489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15DF9F4B-29D6-299A-57E3-7977B79166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23639" r="39108" b="18429"/>
          <a:stretch/>
        </p:blipFill>
        <p:spPr>
          <a:xfrm>
            <a:off x="4856622" y="3502626"/>
            <a:ext cx="5840907" cy="2988216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D9DB0EA3-7C58-0C3A-0B34-A880AFC6CD1C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69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Sales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Create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Sales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Table 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Wejdan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Attia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CD3EF7CE-2103-A0BD-1DE1-E1F062082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7" t="1838" r="1857" b="48566"/>
          <a:stretch/>
        </p:blipFill>
        <p:spPr>
          <a:xfrm>
            <a:off x="1477400" y="2453202"/>
            <a:ext cx="9237199" cy="2823637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4" name="رسم 3" descr="بحث في المخزون خطوط عريضة">
            <a:extLst>
              <a:ext uri="{FF2B5EF4-FFF2-40B4-BE49-F238E27FC236}">
                <a16:creationId xmlns:a16="http://schemas.microsoft.com/office/drawing/2014/main" id="{5FE69767-29FA-8D23-C7DE-BB29970DD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130" y="5961228"/>
            <a:ext cx="780366" cy="780366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FCA18EFA-C921-3B93-6145-AF1AFCF33050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8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Employees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Create Employee Table 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Halimah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Abutaleb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رسم 3" descr="ذكر طهاه مع تعبئة خالصة">
            <a:extLst>
              <a:ext uri="{FF2B5EF4-FFF2-40B4-BE49-F238E27FC236}">
                <a16:creationId xmlns:a16="http://schemas.microsoft.com/office/drawing/2014/main" id="{2374B3A8-95CA-B8CD-D05C-C1412B02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98" y="5894212"/>
            <a:ext cx="914400" cy="914400"/>
          </a:xfrm>
          <a:prstGeom prst="rect">
            <a:avLst/>
          </a:prstGeom>
        </p:spPr>
      </p:pic>
      <p:pic>
        <p:nvPicPr>
          <p:cNvPr id="5" name="image6.png">
            <a:extLst>
              <a:ext uri="{FF2B5EF4-FFF2-40B4-BE49-F238E27FC236}">
                <a16:creationId xmlns:a16="http://schemas.microsoft.com/office/drawing/2014/main" id="{457B6BCB-04C3-2CED-AFA8-C81D489D4851}"/>
              </a:ext>
            </a:extLst>
          </p:cNvPr>
          <p:cNvPicPr/>
          <p:nvPr/>
        </p:nvPicPr>
        <p:blipFill>
          <a:blip r:embed="rId4"/>
          <a:srcRect t="46" r="57085" b="23738"/>
          <a:stretch/>
        </p:blipFill>
        <p:spPr>
          <a:xfrm>
            <a:off x="1603170" y="2113231"/>
            <a:ext cx="4168238" cy="3527548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7" name="image5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E2B40F8F-6E42-E057-117C-C9578D379F5D}"/>
              </a:ext>
            </a:extLst>
          </p:cNvPr>
          <p:cNvPicPr/>
          <p:nvPr/>
        </p:nvPicPr>
        <p:blipFill>
          <a:blip r:embed="rId5"/>
          <a:srcRect r="50000" b="24087"/>
          <a:stretch/>
        </p:blipFill>
        <p:spPr>
          <a:xfrm>
            <a:off x="6271160" y="2094231"/>
            <a:ext cx="4499759" cy="3527548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F4612DFE-3945-1BF7-4341-E2F756547E2B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852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Sales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275925" y="1530739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Insert data into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Sales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Table 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Wejdan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Attia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CD3EF7CE-2103-A0BD-1DE1-E1F062082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18907" r="14919" b="54336"/>
          <a:stretch/>
        </p:blipFill>
        <p:spPr>
          <a:xfrm>
            <a:off x="1676197" y="2964580"/>
            <a:ext cx="8839606" cy="1694047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4" name="رسم 3" descr="بحث في المخزون خطوط عريضة">
            <a:extLst>
              <a:ext uri="{FF2B5EF4-FFF2-40B4-BE49-F238E27FC236}">
                <a16:creationId xmlns:a16="http://schemas.microsoft.com/office/drawing/2014/main" id="{5FE69767-29FA-8D23-C7DE-BB29970DD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130" y="5961228"/>
            <a:ext cx="780366" cy="780366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58F9E3F0-B2D0-FFDF-8E30-EB3EEB79C808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17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Sales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Select from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Sales </a:t>
            </a: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Table 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Wejdan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Attia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رسم 3" descr="بحث في المخزون خطوط عريضة">
            <a:extLst>
              <a:ext uri="{FF2B5EF4-FFF2-40B4-BE49-F238E27FC236}">
                <a16:creationId xmlns:a16="http://schemas.microsoft.com/office/drawing/2014/main" id="{5FE69767-29FA-8D23-C7DE-BB29970D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130" y="5961228"/>
            <a:ext cx="780366" cy="780366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6871A7A5-AE96-5BD0-AF8B-11E4AF987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156" r="32448" b="22083"/>
          <a:stretch/>
        </p:blipFill>
        <p:spPr>
          <a:xfrm>
            <a:off x="1002170" y="2271560"/>
            <a:ext cx="4885284" cy="3087189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EC7F12E8-C5F3-78AF-EC3D-2BFD09AF3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" t="13053" r="42482" b="2883"/>
          <a:stretch/>
        </p:blipFill>
        <p:spPr>
          <a:xfrm>
            <a:off x="6304547" y="2271561"/>
            <a:ext cx="5247835" cy="3087189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74E9BE97-41CD-211B-C67B-3BB5A8F6B582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37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Sales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Simple Transaction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Wejdan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Attia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رسم 3" descr="بحث في المخزون خطوط عريضة">
            <a:extLst>
              <a:ext uri="{FF2B5EF4-FFF2-40B4-BE49-F238E27FC236}">
                <a16:creationId xmlns:a16="http://schemas.microsoft.com/office/drawing/2014/main" id="{5FE69767-29FA-8D23-C7DE-BB29970D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130" y="5961228"/>
            <a:ext cx="780366" cy="780366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4605216F-860A-7598-5FFF-22E7A8809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"/>
          <a:stretch/>
        </p:blipFill>
        <p:spPr>
          <a:xfrm>
            <a:off x="2740146" y="1798192"/>
            <a:ext cx="7447975" cy="1468690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CDCE289C-D5FF-E7CE-373D-7714B1E90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45" y="3269197"/>
            <a:ext cx="7447975" cy="1617707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5982B5A9-BF2A-14CA-6F16-970D8C452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44" y="4886904"/>
            <a:ext cx="7447976" cy="1443443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11" name="مربع نص 10">
            <a:extLst>
              <a:ext uri="{FF2B5EF4-FFF2-40B4-BE49-F238E27FC236}">
                <a16:creationId xmlns:a16="http://schemas.microsoft.com/office/drawing/2014/main" id="{F609AA21-DD12-6C66-FCBF-7739C5694EDB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771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Sales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4079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Rollback Transaction</a:t>
            </a:r>
            <a:endParaRPr lang="en-US" sz="20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Wejdan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Attia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رسم 3" descr="بحث في المخزون خطوط عريضة">
            <a:extLst>
              <a:ext uri="{FF2B5EF4-FFF2-40B4-BE49-F238E27FC236}">
                <a16:creationId xmlns:a16="http://schemas.microsoft.com/office/drawing/2014/main" id="{5FE69767-29FA-8D23-C7DE-BB29970D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130" y="5961228"/>
            <a:ext cx="780366" cy="780366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4605216F-860A-7598-5FFF-22E7A8809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 r="34986" b="185"/>
          <a:stretch/>
        </p:blipFill>
        <p:spPr>
          <a:xfrm>
            <a:off x="2740143" y="2043825"/>
            <a:ext cx="7447975" cy="1468690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CDCE289C-D5FF-E7CE-373D-7714B1E90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 r="24861"/>
          <a:stretch/>
        </p:blipFill>
        <p:spPr>
          <a:xfrm>
            <a:off x="2740144" y="3529577"/>
            <a:ext cx="7447975" cy="1366044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5982B5A9-BF2A-14CA-6F16-970D8C452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0144" y="4895621"/>
            <a:ext cx="7447976" cy="1012160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107E41AD-E3B9-202B-ACA3-7A5E336BF4E6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613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Sales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77130" y="1483750"/>
            <a:ext cx="9017330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Concurrent Updates Without Concurrency Control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Wejdan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Attia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رسم 3" descr="بحث في المخزون خطوط عريضة">
            <a:extLst>
              <a:ext uri="{FF2B5EF4-FFF2-40B4-BE49-F238E27FC236}">
                <a16:creationId xmlns:a16="http://schemas.microsoft.com/office/drawing/2014/main" id="{5FE69767-29FA-8D23-C7DE-BB29970D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130" y="5961228"/>
            <a:ext cx="780366" cy="780366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BD1D823B-39C8-CCBC-F447-3E4096396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2" r="4579" b="5488"/>
          <a:stretch/>
        </p:blipFill>
        <p:spPr>
          <a:xfrm>
            <a:off x="1587335" y="2220685"/>
            <a:ext cx="9017330" cy="3531906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5E6792BC-4F6E-4C1B-8E01-D981EB9E83A6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16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118" y="367158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Sales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467313" y="1204019"/>
            <a:ext cx="9017330" cy="399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Deadlock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EC1A035-D35E-396E-E73A-2D44A5DBBD8E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Wejdan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 Attia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رسم 3" descr="بحث في المخزون خطوط عريضة">
            <a:extLst>
              <a:ext uri="{FF2B5EF4-FFF2-40B4-BE49-F238E27FC236}">
                <a16:creationId xmlns:a16="http://schemas.microsoft.com/office/drawing/2014/main" id="{5FE69767-29FA-8D23-C7DE-BB29970D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130" y="5961228"/>
            <a:ext cx="780366" cy="780366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6EB4729C-314A-FD40-CDDD-72B3689B7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3" r="3713" b="2401"/>
          <a:stretch/>
        </p:blipFill>
        <p:spPr>
          <a:xfrm>
            <a:off x="2540904" y="1757548"/>
            <a:ext cx="7110192" cy="4270698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F173F528-7ED8-C304-3829-F69B73DDD55E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359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9900"/>
            <a:ext cx="9144000" cy="838200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54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That’s it :)</a:t>
            </a:r>
            <a:endParaRPr lang="ar-SA" sz="54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28E8A54E-6938-5BE2-1DAF-706A6ADA12F2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2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836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Employees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3763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Insert data into Employee Table </a:t>
            </a:r>
            <a:endParaRPr lang="en-US" sz="18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205AA88B-F30A-CCD9-E414-417CA37EEB0D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Halimah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Abutaleb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رسم 4" descr="ذكر طهاه مع تعبئة خالصة">
            <a:extLst>
              <a:ext uri="{FF2B5EF4-FFF2-40B4-BE49-F238E27FC236}">
                <a16:creationId xmlns:a16="http://schemas.microsoft.com/office/drawing/2014/main" id="{85358027-EEFC-8A3B-2BED-FE31104CB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98" y="5894212"/>
            <a:ext cx="914400" cy="914400"/>
          </a:xfrm>
          <a:prstGeom prst="rect">
            <a:avLst/>
          </a:prstGeom>
        </p:spPr>
      </p:pic>
      <p:pic>
        <p:nvPicPr>
          <p:cNvPr id="7" name="image8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EED5A8E0-1EE6-47AC-EDD0-EC9C993DCA30}"/>
              </a:ext>
            </a:extLst>
          </p:cNvPr>
          <p:cNvPicPr/>
          <p:nvPr/>
        </p:nvPicPr>
        <p:blipFill>
          <a:blip r:embed="rId4"/>
          <a:srcRect t="555" r="37612"/>
          <a:stretch/>
        </p:blipFill>
        <p:spPr>
          <a:xfrm>
            <a:off x="1276329" y="2252258"/>
            <a:ext cx="4263776" cy="3082248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8" name="image7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7464D2FB-7257-0E29-168D-5D671E06A136}"/>
              </a:ext>
            </a:extLst>
          </p:cNvPr>
          <p:cNvPicPr/>
          <p:nvPr/>
        </p:nvPicPr>
        <p:blipFill>
          <a:blip r:embed="rId5"/>
          <a:srcRect r="18251"/>
          <a:stretch/>
        </p:blipFill>
        <p:spPr>
          <a:xfrm>
            <a:off x="6085265" y="2252258"/>
            <a:ext cx="5249239" cy="3082248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B67EA114-C439-7AF3-8753-87B66DD5876F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5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836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Employees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3763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Select from Employee Table </a:t>
            </a:r>
            <a:endParaRPr lang="en-US" sz="18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E96DF825-6E72-0BC3-404B-979D15F04941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Halimah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Abutaleb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رسم 4" descr="ذكر طهاه مع تعبئة خالصة">
            <a:extLst>
              <a:ext uri="{FF2B5EF4-FFF2-40B4-BE49-F238E27FC236}">
                <a16:creationId xmlns:a16="http://schemas.microsoft.com/office/drawing/2014/main" id="{32B4B621-DC3A-BAC1-2ED3-6A359FB21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98" y="5894212"/>
            <a:ext cx="914400" cy="914400"/>
          </a:xfrm>
          <a:prstGeom prst="rect">
            <a:avLst/>
          </a:prstGeom>
        </p:spPr>
      </p:pic>
      <p:pic>
        <p:nvPicPr>
          <p:cNvPr id="7" name="image10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1DCB1849-8FA2-BB1C-D54F-DD2B90F99C63}"/>
              </a:ext>
            </a:extLst>
          </p:cNvPr>
          <p:cNvPicPr/>
          <p:nvPr/>
        </p:nvPicPr>
        <p:blipFill>
          <a:blip r:embed="rId4"/>
          <a:srcRect t="1452" r="34500" b="9561"/>
          <a:stretch/>
        </p:blipFill>
        <p:spPr>
          <a:xfrm>
            <a:off x="1278575" y="1991327"/>
            <a:ext cx="4817425" cy="2875346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8" name="image9.png">
            <a:extLst>
              <a:ext uri="{FF2B5EF4-FFF2-40B4-BE49-F238E27FC236}">
                <a16:creationId xmlns:a16="http://schemas.microsoft.com/office/drawing/2014/main" id="{7B214721-8422-E35E-5B85-03BCB3B07BEB}"/>
              </a:ext>
            </a:extLst>
          </p:cNvPr>
          <p:cNvPicPr/>
          <p:nvPr/>
        </p:nvPicPr>
        <p:blipFill>
          <a:blip r:embed="rId5"/>
          <a:srcRect t="2557" r="39167" b="6676"/>
          <a:stretch/>
        </p:blipFill>
        <p:spPr>
          <a:xfrm>
            <a:off x="6851273" y="2008553"/>
            <a:ext cx="3923872" cy="2875346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5657C986-55C2-3780-A20E-AB97602F201D}"/>
              </a:ext>
            </a:extLst>
          </p:cNvPr>
          <p:cNvSpPr txBox="1"/>
          <p:nvPr/>
        </p:nvSpPr>
        <p:spPr>
          <a:xfrm>
            <a:off x="1524000" y="5122696"/>
            <a:ext cx="4233187" cy="5438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Display the first and last names and dates of employment of employees hired after this date</a:t>
            </a:r>
            <a:r>
              <a:rPr lang="en-US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.</a:t>
            </a:r>
            <a:endParaRPr lang="en-US" sz="14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D81A471A-0817-141F-ABF5-3174C2C85005}"/>
              </a:ext>
            </a:extLst>
          </p:cNvPr>
          <p:cNvSpPr txBox="1"/>
          <p:nvPr/>
        </p:nvSpPr>
        <p:spPr>
          <a:xfrm>
            <a:off x="6944760" y="5122696"/>
            <a:ext cx="3968665" cy="9989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Display the columns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first_name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last_name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, and salary from the employee table, where the results are sorted by the salary column in descending order (DESC).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16EDF21E-7F69-8663-5F80-6B4B4D9B6384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3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836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Employees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3763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Create Index</a:t>
            </a:r>
            <a:endParaRPr lang="en-US" sz="18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13FBD745-FA26-9C4A-FBCF-3230399B66C8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Halimah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Abutaleb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رسم 4" descr="ذكر طهاه مع تعبئة خالصة">
            <a:extLst>
              <a:ext uri="{FF2B5EF4-FFF2-40B4-BE49-F238E27FC236}">
                <a16:creationId xmlns:a16="http://schemas.microsoft.com/office/drawing/2014/main" id="{24F5E839-2089-E536-8163-8E18888B0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98" y="5894212"/>
            <a:ext cx="914400" cy="914400"/>
          </a:xfrm>
          <a:prstGeom prst="rect">
            <a:avLst/>
          </a:prstGeom>
        </p:spPr>
      </p:pic>
      <p:pic>
        <p:nvPicPr>
          <p:cNvPr id="7" name="image11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915C1E40-856E-E2E7-01F9-6C18B776369B}"/>
              </a:ext>
            </a:extLst>
          </p:cNvPr>
          <p:cNvPicPr/>
          <p:nvPr/>
        </p:nvPicPr>
        <p:blipFill>
          <a:blip r:embed="rId5"/>
          <a:srcRect l="1" t="1013" r="52510" b="43548"/>
          <a:stretch/>
        </p:blipFill>
        <p:spPr>
          <a:xfrm>
            <a:off x="1393372" y="2590972"/>
            <a:ext cx="4332514" cy="2418977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8" name="image13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40DFE0A3-F5E4-2027-5478-978A9DCEBA95}"/>
              </a:ext>
            </a:extLst>
          </p:cNvPr>
          <p:cNvPicPr/>
          <p:nvPr/>
        </p:nvPicPr>
        <p:blipFill>
          <a:blip r:embed="rId6"/>
          <a:srcRect l="18865" t="1121" r="38278"/>
          <a:stretch/>
        </p:blipFill>
        <p:spPr>
          <a:xfrm>
            <a:off x="6389914" y="2590972"/>
            <a:ext cx="4648199" cy="2418977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EB4D5796-B047-3F45-3A02-445E8EBD71C5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1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836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Employees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3763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Using Index</a:t>
            </a:r>
            <a:endParaRPr lang="en-US" sz="18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13FBD745-FA26-9C4A-FBCF-3230399B66C8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Halimah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Abutaleb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رسم 4" descr="ذكر طهاه مع تعبئة خالصة">
            <a:extLst>
              <a:ext uri="{FF2B5EF4-FFF2-40B4-BE49-F238E27FC236}">
                <a16:creationId xmlns:a16="http://schemas.microsoft.com/office/drawing/2014/main" id="{24F5E839-2089-E536-8163-8E18888B0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98" y="5894212"/>
            <a:ext cx="914400" cy="914400"/>
          </a:xfrm>
          <a:prstGeom prst="rect">
            <a:avLst/>
          </a:prstGeom>
        </p:spPr>
      </p:pic>
      <p:pic>
        <p:nvPicPr>
          <p:cNvPr id="6" name="image16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8997800D-CC9A-0A82-E46E-443B13983E99}"/>
              </a:ext>
            </a:extLst>
          </p:cNvPr>
          <p:cNvPicPr/>
          <p:nvPr/>
        </p:nvPicPr>
        <p:blipFill>
          <a:blip r:embed="rId5"/>
          <a:srcRect l="18893" r="44265"/>
          <a:stretch/>
        </p:blipFill>
        <p:spPr>
          <a:xfrm>
            <a:off x="1631345" y="2260445"/>
            <a:ext cx="3553744" cy="3022761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9" name="image15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FB4D02A6-E208-C36B-393B-8C3AA5AABE24}"/>
              </a:ext>
            </a:extLst>
          </p:cNvPr>
          <p:cNvPicPr/>
          <p:nvPr/>
        </p:nvPicPr>
        <p:blipFill>
          <a:blip r:embed="rId6"/>
          <a:srcRect l="18893" r="27463"/>
          <a:stretch/>
        </p:blipFill>
        <p:spPr>
          <a:xfrm>
            <a:off x="5706980" y="2256269"/>
            <a:ext cx="4866486" cy="3022761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9FB4DE7F-A576-3BDD-B159-3E7E106B6595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4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836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Employees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3763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Create Function</a:t>
            </a:r>
            <a:endParaRPr lang="en-US" sz="18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5782ABDA-85F1-9737-F20A-B99D6B4C71E9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Halimah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Abutaleb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رسم 4" descr="ذكر طهاه مع تعبئة خالصة">
            <a:extLst>
              <a:ext uri="{FF2B5EF4-FFF2-40B4-BE49-F238E27FC236}">
                <a16:creationId xmlns:a16="http://schemas.microsoft.com/office/drawing/2014/main" id="{AE2F3156-813E-B667-D3DF-9A891C4E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98" y="5894212"/>
            <a:ext cx="914400" cy="914400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D0A20EC1-6046-DD39-C431-7F63F2AAFAE9}"/>
              </a:ext>
            </a:extLst>
          </p:cNvPr>
          <p:cNvSpPr txBox="1"/>
          <p:nvPr/>
        </p:nvSpPr>
        <p:spPr>
          <a:xfrm>
            <a:off x="688807" y="1903790"/>
            <a:ext cx="9145003" cy="543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This function calculates an annual bonus equal to 10% of a specific employee's salary based on the employee's identification number (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emp_id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). RETURN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yearly_bonus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 returns the calculated annual bonus value.</a:t>
            </a:r>
            <a:endParaRPr lang="en-US" sz="1400" dirty="0"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pic>
        <p:nvPicPr>
          <p:cNvPr id="9" name="image20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5E36D52F-A994-3E3A-2F92-D777DFD2BD66}"/>
              </a:ext>
            </a:extLst>
          </p:cNvPr>
          <p:cNvPicPr/>
          <p:nvPr/>
        </p:nvPicPr>
        <p:blipFill>
          <a:blip r:embed="rId4"/>
          <a:srcRect l="21120" r="43455" b="1520"/>
          <a:stretch/>
        </p:blipFill>
        <p:spPr>
          <a:xfrm>
            <a:off x="1080092" y="2757033"/>
            <a:ext cx="2866265" cy="2994062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10" name="image23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4F002759-05A3-EA2E-785F-BAAB55C8C6F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375484" y="2757033"/>
            <a:ext cx="7054516" cy="2994062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D6198C6D-0DEA-50F5-8BAF-4294498D1FF3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48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703497-B1A5-ACD0-8152-0EE1B271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1836"/>
            <a:ext cx="9144000" cy="6827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ln w="1905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Employees Table</a:t>
            </a:r>
            <a:endParaRPr lang="ar-SA" sz="3600" dirty="0">
              <a:ln w="1905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A995CC-CE06-65F8-4CA9-C1D4E21CC7C3}"/>
              </a:ext>
            </a:extLst>
          </p:cNvPr>
          <p:cNvSpPr txBox="1"/>
          <p:nvPr/>
        </p:nvSpPr>
        <p:spPr>
          <a:xfrm>
            <a:off x="304800" y="1393371"/>
            <a:ext cx="9318171" cy="3763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n w="3175"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ptos" panose="020B0004020202020204" pitchFamily="34" charset="0"/>
              </a:rPr>
              <a:t>Call Function</a:t>
            </a:r>
            <a:endParaRPr lang="en-US" sz="1800" dirty="0">
              <a:ln w="3175"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0421F194-1F04-7A8B-0493-15D4AA2F941A}"/>
              </a:ext>
            </a:extLst>
          </p:cNvPr>
          <p:cNvSpPr txBox="1"/>
          <p:nvPr/>
        </p:nvSpPr>
        <p:spPr>
          <a:xfrm>
            <a:off x="857496" y="6028246"/>
            <a:ext cx="255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Halimah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Abutaleb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is responsible for this table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رسم 4" descr="ذكر طهاه مع تعبئة خالصة">
            <a:extLst>
              <a:ext uri="{FF2B5EF4-FFF2-40B4-BE49-F238E27FC236}">
                <a16:creationId xmlns:a16="http://schemas.microsoft.com/office/drawing/2014/main" id="{31985260-5C45-43C5-34DE-E56531B2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98" y="5894212"/>
            <a:ext cx="914400" cy="914400"/>
          </a:xfrm>
          <a:prstGeom prst="rect">
            <a:avLst/>
          </a:prstGeom>
        </p:spPr>
      </p:pic>
      <p:pic>
        <p:nvPicPr>
          <p:cNvPr id="7" name="image22.png" descr="A screenshot of a computer&#10;&#10;Description automatically generated">
            <a:extLst>
              <a:ext uri="{FF2B5EF4-FFF2-40B4-BE49-F238E27FC236}">
                <a16:creationId xmlns:a16="http://schemas.microsoft.com/office/drawing/2014/main" id="{A99088CE-2E41-2CCE-F563-E4F8E0C7836A}"/>
              </a:ext>
            </a:extLst>
          </p:cNvPr>
          <p:cNvPicPr/>
          <p:nvPr/>
        </p:nvPicPr>
        <p:blipFill>
          <a:blip r:embed="rId4"/>
          <a:srcRect l="19490"/>
          <a:stretch/>
        </p:blipFill>
        <p:spPr>
          <a:xfrm>
            <a:off x="762000" y="2149157"/>
            <a:ext cx="5334000" cy="3263907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pic>
        <p:nvPicPr>
          <p:cNvPr id="8" name="image4.png">
            <a:extLst>
              <a:ext uri="{FF2B5EF4-FFF2-40B4-BE49-F238E27FC236}">
                <a16:creationId xmlns:a16="http://schemas.microsoft.com/office/drawing/2014/main" id="{C4756985-3EFA-C396-B6DC-E21545C9FEA8}"/>
              </a:ext>
            </a:extLst>
          </p:cNvPr>
          <p:cNvPicPr/>
          <p:nvPr/>
        </p:nvPicPr>
        <p:blipFill>
          <a:blip r:embed="rId5"/>
          <a:srcRect r="31302"/>
          <a:stretch/>
        </p:blipFill>
        <p:spPr>
          <a:xfrm>
            <a:off x="6596743" y="2149157"/>
            <a:ext cx="5094513" cy="3263907"/>
          </a:xfrm>
          <a:prstGeom prst="rect">
            <a:avLst/>
          </a:prstGeom>
          <a:ln w="57150">
            <a:solidFill>
              <a:srgbClr val="85520D"/>
            </a:solidFill>
          </a:ln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819240E4-D2AC-A901-AB61-933FC3FE853A}"/>
              </a:ext>
            </a:extLst>
          </p:cNvPr>
          <p:cNvSpPr txBox="1"/>
          <p:nvPr/>
        </p:nvSpPr>
        <p:spPr>
          <a:xfrm>
            <a:off x="9809018" y="6488668"/>
            <a:ext cx="258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19050">
                  <a:noFill/>
                </a:ln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Created by. Kholod</a:t>
            </a:r>
            <a:endParaRPr lang="ar-SA" dirty="0">
              <a:ln w="19050">
                <a:noFill/>
              </a:ln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378063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727</Words>
  <Application>Microsoft Office PowerPoint</Application>
  <PresentationFormat>شاشة عريضة</PresentationFormat>
  <Paragraphs>162</Paragraphs>
  <Slides>36</Slides>
  <Notes>15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Arial Rounded MT Bold</vt:lpstr>
      <vt:lpstr>Times New Roman</vt:lpstr>
      <vt:lpstr>نسق Office</vt:lpstr>
      <vt:lpstr>Bakery Database</vt:lpstr>
      <vt:lpstr>Bakery Database</vt:lpstr>
      <vt:lpstr>Employees Table</vt:lpstr>
      <vt:lpstr>Employees Table</vt:lpstr>
      <vt:lpstr>Employees Table</vt:lpstr>
      <vt:lpstr>Employees Table</vt:lpstr>
      <vt:lpstr>Employees Table</vt:lpstr>
      <vt:lpstr>Employees Table</vt:lpstr>
      <vt:lpstr>Employees Table</vt:lpstr>
      <vt:lpstr>Products Table</vt:lpstr>
      <vt:lpstr>Products Table</vt:lpstr>
      <vt:lpstr>Products Table</vt:lpstr>
      <vt:lpstr>Products Table</vt:lpstr>
      <vt:lpstr>Products Table</vt:lpstr>
      <vt:lpstr>Products Table</vt:lpstr>
      <vt:lpstr>Products Table</vt:lpstr>
      <vt:lpstr>Products Table</vt:lpstr>
      <vt:lpstr>Products Table</vt:lpstr>
      <vt:lpstr>Products Table</vt:lpstr>
      <vt:lpstr>Products Table</vt:lpstr>
      <vt:lpstr>Products Table</vt:lpstr>
      <vt:lpstr>Products Table</vt:lpstr>
      <vt:lpstr>Order Invoice Table</vt:lpstr>
      <vt:lpstr>Order Invoice Table</vt:lpstr>
      <vt:lpstr>Order Invoice Table</vt:lpstr>
      <vt:lpstr>Order Invoice Table</vt:lpstr>
      <vt:lpstr>Order Invoice Table</vt:lpstr>
      <vt:lpstr>Order Invoice Table</vt:lpstr>
      <vt:lpstr>Sales Table</vt:lpstr>
      <vt:lpstr>Sales Table</vt:lpstr>
      <vt:lpstr>Sales Table</vt:lpstr>
      <vt:lpstr>Sales Table</vt:lpstr>
      <vt:lpstr>Sales Table</vt:lpstr>
      <vt:lpstr>Sales Table</vt:lpstr>
      <vt:lpstr>Sales Table</vt:lpstr>
      <vt:lpstr>That’s it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خلود مديني بن ابراهيم العمري</dc:creator>
  <cp:lastModifiedBy>خلود مديني بن ابراهيم العمري</cp:lastModifiedBy>
  <cp:revision>53</cp:revision>
  <dcterms:created xsi:type="dcterms:W3CDTF">2024-10-15T19:33:17Z</dcterms:created>
  <dcterms:modified xsi:type="dcterms:W3CDTF">2024-10-17T01:54:12Z</dcterms:modified>
</cp:coreProperties>
</file>